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Average"/>
      <p:regular r:id="rId21"/>
    </p:embeddedFont>
    <p:embeddedFont>
      <p:font typeface="Oswald"/>
      <p:regular r:id="rId22"/>
      <p:bold r:id="rId23"/>
    </p:embeddedFont>
    <p:embeddedFont>
      <p:font typeface="Roboto Mon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Oswald-regular.fntdata"/><Relationship Id="rId21" Type="http://schemas.openxmlformats.org/officeDocument/2006/relationships/font" Target="fonts/Average-regular.fntdata"/><Relationship Id="rId24" Type="http://schemas.openxmlformats.org/officeDocument/2006/relationships/font" Target="fonts/RobotoMono-regular.fntdata"/><Relationship Id="rId23"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italic.fntdata"/><Relationship Id="rId25" Type="http://schemas.openxmlformats.org/officeDocument/2006/relationships/font" Target="fonts/RobotoMono-bold.fntdata"/><Relationship Id="rId27"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567b490230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67b490230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567b49023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567b49023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567b4902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567b4902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567b49023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567b49023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567b49023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567b49023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567b490230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567b490230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567b49023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567b49023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567b49023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567b49023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567b490230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567b490230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567b490230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567b490230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geeksforgeeks.org/history-of-python/" TargetMode="External"/><Relationship Id="rId4" Type="http://schemas.openxmlformats.org/officeDocument/2006/relationships/hyperlink" Target="https://linuxsimply.com/linux-basics/introduction/history-of-linux/" TargetMode="External"/><Relationship Id="rId11" Type="http://schemas.openxmlformats.org/officeDocument/2006/relationships/hyperlink" Target="https://www.aegona.com/software-development/programming-trends-2025-insights-and-predictions" TargetMode="External"/><Relationship Id="rId10" Type="http://schemas.openxmlformats.org/officeDocument/2006/relationships/hyperlink" Target="https://www.computerhope.com/history/programming.htm" TargetMode="External"/><Relationship Id="rId9" Type="http://schemas.openxmlformats.org/officeDocument/2006/relationships/hyperlink" Target="https://www.britannica.com/biography/Ada-Lovelace" TargetMode="External"/><Relationship Id="rId5" Type="http://schemas.openxmlformats.org/officeDocument/2006/relationships/hyperlink" Target="https://www.bbc.co.uk/teach/articles/zhwp7nb" TargetMode="External"/><Relationship Id="rId6" Type="http://schemas.openxmlformats.org/officeDocument/2006/relationships/hyperlink" Target="https://www.geeksforgeeks.org/what-is-a-computer-program/" TargetMode="External"/><Relationship Id="rId7" Type="http://schemas.openxmlformats.org/officeDocument/2006/relationships/hyperlink" Target="https://www.linux.com/what-is-linux/" TargetMode="External"/><Relationship Id="rId8" Type="http://schemas.openxmlformats.org/officeDocument/2006/relationships/hyperlink" Target="http://linux.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youtube.com/watch?v=dZ8VrmzYL2A" TargetMode="Externa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History of Computer Programing</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Tyler Raeside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Impact on The Video Game Industry</a:t>
            </a:r>
            <a:endParaRPr/>
          </a:p>
        </p:txBody>
      </p:sp>
      <p:sp>
        <p:nvSpPr>
          <p:cNvPr id="161" name="Google Shape;16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Programming advancements have allowed developers to create stunningly realistic graphics, intricate game mechanics, and vast open-world environments. Think about how games evolved from simple pixelated graphics to hyper-realistic 3D worlds powered by advanced physics engines. Thanks to modern programming languages and engines like Unity and Unreal Engine, developers can create games that run smoothly across multiple platforms—PC, console, and mobile—without needing to rewrite the code from scratch.</a:t>
            </a:r>
            <a:endParaRPr sz="1200"/>
          </a:p>
        </p:txBody>
      </p:sp>
      <p:pic>
        <p:nvPicPr>
          <p:cNvPr id="162" name="Google Shape;162;p22"/>
          <p:cNvPicPr preferRelativeResize="0"/>
          <p:nvPr/>
        </p:nvPicPr>
        <p:blipFill>
          <a:blip r:embed="rId3">
            <a:alphaModFix/>
          </a:blip>
          <a:stretch>
            <a:fillRect/>
          </a:stretch>
        </p:blipFill>
        <p:spPr>
          <a:xfrm>
            <a:off x="4625225" y="2302000"/>
            <a:ext cx="4442848" cy="2776775"/>
          </a:xfrm>
          <a:prstGeom prst="rect">
            <a:avLst/>
          </a:prstGeom>
          <a:noFill/>
          <a:ln>
            <a:noFill/>
          </a:ln>
        </p:spPr>
      </p:pic>
      <p:pic>
        <p:nvPicPr>
          <p:cNvPr id="163" name="Google Shape;163;p22"/>
          <p:cNvPicPr preferRelativeResize="0"/>
          <p:nvPr/>
        </p:nvPicPr>
        <p:blipFill>
          <a:blip r:embed="rId4">
            <a:alphaModFix/>
          </a:blip>
          <a:stretch>
            <a:fillRect/>
          </a:stretch>
        </p:blipFill>
        <p:spPr>
          <a:xfrm>
            <a:off x="73300" y="2463862"/>
            <a:ext cx="4360976" cy="24530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a:t>
            </a:r>
            <a:r>
              <a:rPr lang="en"/>
              <a:t> Used</a:t>
            </a:r>
            <a:endParaRPr/>
          </a:p>
        </p:txBody>
      </p:sp>
      <p:sp>
        <p:nvSpPr>
          <p:cNvPr id="169" name="Google Shape;16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200" u="sng">
                <a:solidFill>
                  <a:schemeClr val="hlink"/>
                </a:solidFill>
                <a:hlinkClick r:id="rId3"/>
              </a:rPr>
              <a:t>History of Python | GeeksforGeeks</a:t>
            </a:r>
            <a:endParaRPr sz="1200"/>
          </a:p>
          <a:p>
            <a:pPr indent="0" lvl="0" marL="0" rtl="0" algn="l">
              <a:spcBef>
                <a:spcPts val="1200"/>
              </a:spcBef>
              <a:spcAft>
                <a:spcPts val="0"/>
              </a:spcAft>
              <a:buNone/>
            </a:pPr>
            <a:r>
              <a:rPr lang="en" sz="1200" u="sng">
                <a:solidFill>
                  <a:schemeClr val="hlink"/>
                </a:solidFill>
                <a:hlinkClick r:id="rId4"/>
              </a:rPr>
              <a:t>History of Linux [A Complete Overview] - LinuxSimply</a:t>
            </a:r>
            <a:endParaRPr sz="1200"/>
          </a:p>
          <a:p>
            <a:pPr indent="0" lvl="0" marL="0" rtl="0" algn="l">
              <a:spcBef>
                <a:spcPts val="1200"/>
              </a:spcBef>
              <a:spcAft>
                <a:spcPts val="0"/>
              </a:spcAft>
              <a:buNone/>
            </a:pPr>
            <a:r>
              <a:rPr lang="en" sz="1200" u="sng">
                <a:solidFill>
                  <a:schemeClr val="hlink"/>
                </a:solidFill>
                <a:hlinkClick r:id="rId5"/>
              </a:rPr>
              <a:t>Alan Turing: Creator of modern computing - BBC Bitesize</a:t>
            </a:r>
            <a:endParaRPr sz="1200"/>
          </a:p>
          <a:p>
            <a:pPr indent="0" lvl="0" marL="0" rtl="0" algn="l">
              <a:spcBef>
                <a:spcPts val="1200"/>
              </a:spcBef>
              <a:spcAft>
                <a:spcPts val="0"/>
              </a:spcAft>
              <a:buNone/>
            </a:pPr>
            <a:r>
              <a:rPr lang="en" sz="1200" u="sng">
                <a:solidFill>
                  <a:schemeClr val="hlink"/>
                </a:solidFill>
                <a:hlinkClick r:id="rId6"/>
              </a:rPr>
              <a:t>What is a Computer Program? | GeeksforGeeks</a:t>
            </a:r>
            <a:endParaRPr sz="1200"/>
          </a:p>
          <a:p>
            <a:pPr indent="0" lvl="0" marL="0" rtl="0" algn="l">
              <a:spcBef>
                <a:spcPts val="1200"/>
              </a:spcBef>
              <a:spcAft>
                <a:spcPts val="0"/>
              </a:spcAft>
              <a:buNone/>
            </a:pPr>
            <a:r>
              <a:rPr lang="en" sz="1200" u="sng">
                <a:solidFill>
                  <a:schemeClr val="hlink"/>
                </a:solidFill>
                <a:hlinkClick r:id="rId7"/>
              </a:rPr>
              <a:t>What is Linux? - </a:t>
            </a:r>
            <a:r>
              <a:rPr lang="en" sz="1200" u="sng">
                <a:solidFill>
                  <a:schemeClr val="hlink"/>
                </a:solidFill>
                <a:hlinkClick r:id="rId8"/>
              </a:rPr>
              <a:t>Linux.com</a:t>
            </a:r>
            <a:endParaRPr sz="1200"/>
          </a:p>
          <a:p>
            <a:pPr indent="0" lvl="0" marL="0" rtl="0" algn="l">
              <a:spcBef>
                <a:spcPts val="1200"/>
              </a:spcBef>
              <a:spcAft>
                <a:spcPts val="0"/>
              </a:spcAft>
              <a:buNone/>
            </a:pPr>
            <a:r>
              <a:rPr lang="en" sz="1200" u="sng">
                <a:solidFill>
                  <a:schemeClr val="hlink"/>
                </a:solidFill>
                <a:hlinkClick r:id="rId9"/>
              </a:rPr>
              <a:t>Ada Lovelace | Biography, Computer, &amp; Facts | Britannica</a:t>
            </a:r>
            <a:endParaRPr sz="1200"/>
          </a:p>
          <a:p>
            <a:pPr indent="0" lvl="0" marL="0" rtl="0" algn="l">
              <a:spcBef>
                <a:spcPts val="1200"/>
              </a:spcBef>
              <a:spcAft>
                <a:spcPts val="0"/>
              </a:spcAft>
              <a:buNone/>
            </a:pPr>
            <a:r>
              <a:rPr lang="en" sz="1100" u="sng">
                <a:solidFill>
                  <a:schemeClr val="hlink"/>
                </a:solidFill>
                <a:latin typeface="Arial"/>
                <a:ea typeface="Arial"/>
                <a:cs typeface="Arial"/>
                <a:sym typeface="Arial"/>
                <a:hlinkClick r:id="rId10"/>
              </a:rPr>
              <a:t>Computer Programming History</a:t>
            </a:r>
            <a:endParaRPr sz="1200"/>
          </a:p>
          <a:p>
            <a:pPr indent="0" lvl="0" marL="0" rtl="0" algn="l">
              <a:spcBef>
                <a:spcPts val="1200"/>
              </a:spcBef>
              <a:spcAft>
                <a:spcPts val="0"/>
              </a:spcAft>
              <a:buNone/>
            </a:pPr>
            <a:r>
              <a:rPr lang="en" sz="1100" u="sng">
                <a:solidFill>
                  <a:schemeClr val="hlink"/>
                </a:solidFill>
                <a:latin typeface="Arial"/>
                <a:ea typeface="Arial"/>
                <a:cs typeface="Arial"/>
                <a:sym typeface="Arial"/>
                <a:hlinkClick r:id="rId11"/>
              </a:rPr>
              <a:t>Programming Trends 2025: Insights and Predictions | Aegona</a:t>
            </a:r>
            <a:endParaRPr sz="1200"/>
          </a:p>
          <a:p>
            <a:pPr indent="0" lvl="0" marL="0" rtl="0" algn="l">
              <a:spcBef>
                <a:spcPts val="1200"/>
              </a:spcBef>
              <a:spcAft>
                <a:spcPts val="1200"/>
              </a:spcAft>
              <a:buNone/>
            </a:pPr>
            <a:r>
              <a:t/>
            </a:r>
            <a:endParaRPr sz="2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program?</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1"/>
                </a:solidFill>
              </a:rPr>
              <a:t>A computer program is a set of instructions that are used to execute tasks to get specific results. A computer memory is where programs that carry out different tasks are stored. The idea to store programs internally was </a:t>
            </a:r>
            <a:r>
              <a:rPr lang="en" sz="1200">
                <a:solidFill>
                  <a:schemeClr val="dk1"/>
                </a:solidFill>
              </a:rPr>
              <a:t>proposed</a:t>
            </a:r>
            <a:r>
              <a:rPr lang="en" sz="1200">
                <a:solidFill>
                  <a:schemeClr val="dk1"/>
                </a:solidFill>
              </a:rPr>
              <a:t> in the late 1940s by the Hungarian-born mathematician John von Neumann. The first digital computer designed with internal programming capacity was the “Baby,” constructed in Manchester, England in 1948.</a:t>
            </a:r>
            <a:endParaRPr sz="1200">
              <a:solidFill>
                <a:schemeClr val="dk1"/>
              </a:solidFill>
            </a:endParaRPr>
          </a:p>
        </p:txBody>
      </p:sp>
      <p:pic>
        <p:nvPicPr>
          <p:cNvPr id="67" name="Google Shape;67;p14"/>
          <p:cNvPicPr preferRelativeResize="0"/>
          <p:nvPr/>
        </p:nvPicPr>
        <p:blipFill>
          <a:blip r:embed="rId3">
            <a:alphaModFix/>
          </a:blip>
          <a:stretch>
            <a:fillRect/>
          </a:stretch>
        </p:blipFill>
        <p:spPr>
          <a:xfrm>
            <a:off x="3771275" y="2253326"/>
            <a:ext cx="5229726" cy="27891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Ada Lovelace</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1"/>
                </a:solidFill>
              </a:rPr>
              <a:t>Ada Lovelace was a pioneering mathematician and writer, best known for her work on Charles Babbage's Analytical Engine, an early concept for a mechanical general-purpose computer. She was the first to </a:t>
            </a:r>
            <a:r>
              <a:rPr lang="en" sz="1200">
                <a:solidFill>
                  <a:schemeClr val="dk1"/>
                </a:solidFill>
              </a:rPr>
              <a:t>realize</a:t>
            </a:r>
            <a:r>
              <a:rPr lang="en" sz="1200">
                <a:solidFill>
                  <a:schemeClr val="dk1"/>
                </a:solidFill>
              </a:rPr>
              <a:t> that the machine could do more than just calculations. It could follow a sequence of instructions, making her the world's first computer programmer</a:t>
            </a:r>
            <a:endParaRPr sz="1200"/>
          </a:p>
        </p:txBody>
      </p:sp>
      <p:pic>
        <p:nvPicPr>
          <p:cNvPr id="74" name="Google Shape;74;p15"/>
          <p:cNvPicPr preferRelativeResize="0"/>
          <p:nvPr/>
        </p:nvPicPr>
        <p:blipFill>
          <a:blip r:embed="rId3">
            <a:alphaModFix/>
          </a:blip>
          <a:stretch>
            <a:fillRect/>
          </a:stretch>
        </p:blipFill>
        <p:spPr>
          <a:xfrm>
            <a:off x="6347975" y="1950538"/>
            <a:ext cx="1917925" cy="3068700"/>
          </a:xfrm>
          <a:prstGeom prst="rect">
            <a:avLst/>
          </a:prstGeom>
          <a:noFill/>
          <a:ln>
            <a:noFill/>
          </a:ln>
        </p:spPr>
      </p:pic>
      <p:pic>
        <p:nvPicPr>
          <p:cNvPr id="75" name="Google Shape;75;p15"/>
          <p:cNvPicPr preferRelativeResize="0"/>
          <p:nvPr/>
        </p:nvPicPr>
        <p:blipFill>
          <a:blip r:embed="rId4">
            <a:alphaModFix/>
          </a:blip>
          <a:stretch>
            <a:fillRect/>
          </a:stretch>
        </p:blipFill>
        <p:spPr>
          <a:xfrm>
            <a:off x="311700" y="1967750"/>
            <a:ext cx="5114921" cy="3034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is Alan Turing?</a:t>
            </a:r>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1"/>
                </a:solidFill>
              </a:rPr>
              <a:t>Alan Turing was a brilliant British mathematician, logician, and computer scientist who played a huge role in the development of computer science and AI. He is best known for his work in World War II, where he helped break the German Enigma code, greatly helping the Allied war effort. His idea of the Turing machine laid the foundation for modern computing. A Turing machine is a simple theoretical model of a computer that follows logical rules to process information. Despite his contributions, Turing faced persecution due to his homosexuality, which was </a:t>
            </a:r>
            <a:r>
              <a:rPr lang="en" sz="1200">
                <a:solidFill>
                  <a:schemeClr val="dk1"/>
                </a:solidFill>
              </a:rPr>
              <a:t>illegal</a:t>
            </a:r>
            <a:r>
              <a:rPr lang="en" sz="1200">
                <a:solidFill>
                  <a:schemeClr val="dk1"/>
                </a:solidFill>
              </a:rPr>
              <a:t> in Britain at the time. He was convicted in 1952 and subjected to chemical castration as an alternative to imprisonment.</a:t>
            </a:r>
            <a:endParaRPr sz="1200">
              <a:solidFill>
                <a:schemeClr val="dk1"/>
              </a:solidFill>
            </a:endParaRPr>
          </a:p>
        </p:txBody>
      </p:sp>
      <p:pic>
        <p:nvPicPr>
          <p:cNvPr id="82" name="Google Shape;82;p16"/>
          <p:cNvPicPr preferRelativeResize="0"/>
          <p:nvPr/>
        </p:nvPicPr>
        <p:blipFill>
          <a:blip r:embed="rId3">
            <a:alphaModFix/>
          </a:blip>
          <a:stretch>
            <a:fillRect/>
          </a:stretch>
        </p:blipFill>
        <p:spPr>
          <a:xfrm>
            <a:off x="5310905" y="2312025"/>
            <a:ext cx="3771350" cy="2415825"/>
          </a:xfrm>
          <a:prstGeom prst="rect">
            <a:avLst/>
          </a:prstGeom>
          <a:noFill/>
          <a:ln>
            <a:noFill/>
          </a:ln>
        </p:spPr>
      </p:pic>
      <p:sp>
        <p:nvSpPr>
          <p:cNvPr id="83" name="Google Shape;83;p16"/>
          <p:cNvSpPr txBox="1"/>
          <p:nvPr/>
        </p:nvSpPr>
        <p:spPr>
          <a:xfrm>
            <a:off x="5374250" y="4727850"/>
            <a:ext cx="3708000" cy="2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3"/>
                </a:solidFill>
                <a:latin typeface="Average"/>
                <a:ea typeface="Average"/>
                <a:cs typeface="Average"/>
                <a:sym typeface="Average"/>
              </a:rPr>
              <a:t>Alan Turing(Right), Turing Machine/Enigma Code Breaker(Left)</a:t>
            </a:r>
            <a:endParaRPr sz="1000">
              <a:solidFill>
                <a:schemeClr val="accent3"/>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Famous Devs</a:t>
            </a:r>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dk1"/>
              </a:buClr>
              <a:buSzPts val="1200"/>
              <a:buChar char="●"/>
            </a:pPr>
            <a:r>
              <a:rPr lang="en" sz="1200">
                <a:solidFill>
                  <a:schemeClr val="dk1"/>
                </a:solidFill>
              </a:rPr>
              <a:t>Sergey Brin: Sergey Mikhaylovich Brin born August 21, 1973 is an American computer scientist and Internet entrepreneur. Together with Larry Page, he co-founded Google.</a:t>
            </a:r>
            <a:endParaRPr sz="1200">
              <a:solidFill>
                <a:schemeClr val="dk1"/>
              </a:solidFill>
            </a:endParaRPr>
          </a:p>
          <a:p>
            <a:pPr indent="0" lvl="0" marL="0" rtl="0" algn="l">
              <a:lnSpc>
                <a:spcPct val="100000"/>
              </a:lnSpc>
              <a:spcBef>
                <a:spcPts val="0"/>
              </a:spcBef>
              <a:spcAft>
                <a:spcPts val="0"/>
              </a:spcAft>
              <a:buNone/>
            </a:pPr>
            <a:r>
              <a:t/>
            </a:r>
            <a:endParaRPr sz="1200">
              <a:solidFill>
                <a:schemeClr val="dk1"/>
              </a:solidFill>
            </a:endParaRPr>
          </a:p>
          <a:p>
            <a:pPr indent="0" lvl="0" marL="457200" rtl="0" algn="l">
              <a:lnSpc>
                <a:spcPct val="100000"/>
              </a:lnSpc>
              <a:spcBef>
                <a:spcPts val="0"/>
              </a:spcBef>
              <a:spcAft>
                <a:spcPts val="0"/>
              </a:spcAft>
              <a:buNone/>
            </a:pPr>
            <a:r>
              <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 sz="1200">
                <a:solidFill>
                  <a:schemeClr val="dk1"/>
                </a:solidFill>
              </a:rPr>
              <a:t>Larry Ellison: Lawrence Joseph Ellison born August 17, 1944 is an American businessman, entrepreneur, and philanthropist who is a co-founder and the executive chairman and chief technology officer (CTO) of Oracle Corporation. </a:t>
            </a:r>
            <a:endParaRPr sz="1200">
              <a:solidFill>
                <a:schemeClr val="dk1"/>
              </a:solidFill>
            </a:endParaRPr>
          </a:p>
          <a:p>
            <a:pPr indent="0" lvl="0" marL="0" rtl="0" algn="l">
              <a:lnSpc>
                <a:spcPct val="100000"/>
              </a:lnSpc>
              <a:spcBef>
                <a:spcPts val="0"/>
              </a:spcBef>
              <a:spcAft>
                <a:spcPts val="0"/>
              </a:spcAft>
              <a:buNone/>
            </a:pPr>
            <a:r>
              <a:t/>
            </a:r>
            <a:endParaRPr sz="1200">
              <a:solidFill>
                <a:schemeClr val="dk1"/>
              </a:solidFill>
            </a:endParaRPr>
          </a:p>
          <a:p>
            <a:pPr indent="0" lvl="0" marL="457200" rtl="0" algn="l">
              <a:lnSpc>
                <a:spcPct val="100000"/>
              </a:lnSpc>
              <a:spcBef>
                <a:spcPts val="0"/>
              </a:spcBef>
              <a:spcAft>
                <a:spcPts val="0"/>
              </a:spcAft>
              <a:buNone/>
            </a:pPr>
            <a:r>
              <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 sz="1200">
                <a:solidFill>
                  <a:schemeClr val="dk1"/>
                </a:solidFill>
              </a:rPr>
              <a:t>Steve Wozniak: Stephen Gary "Woz" Wozniak born August 11, 1950 is an American inventor, electronics engineer, programmer, philanthropist, and technology entrepreneur. In 1976 he co-founded Apple Inc.</a:t>
            </a:r>
            <a:endParaRPr sz="1200">
              <a:solidFill>
                <a:schemeClr val="dk1"/>
              </a:solidFill>
            </a:endParaRPr>
          </a:p>
        </p:txBody>
      </p:sp>
      <p:pic>
        <p:nvPicPr>
          <p:cNvPr id="90" name="Google Shape;90;p17"/>
          <p:cNvPicPr preferRelativeResize="0"/>
          <p:nvPr/>
        </p:nvPicPr>
        <p:blipFill>
          <a:blip r:embed="rId3">
            <a:alphaModFix/>
          </a:blip>
          <a:stretch>
            <a:fillRect/>
          </a:stretch>
        </p:blipFill>
        <p:spPr>
          <a:xfrm>
            <a:off x="311700" y="3477075"/>
            <a:ext cx="1295300" cy="1295300"/>
          </a:xfrm>
          <a:prstGeom prst="rect">
            <a:avLst/>
          </a:prstGeom>
          <a:noFill/>
          <a:ln>
            <a:noFill/>
          </a:ln>
        </p:spPr>
      </p:pic>
      <p:pic>
        <p:nvPicPr>
          <p:cNvPr id="91" name="Google Shape;91;p17"/>
          <p:cNvPicPr preferRelativeResize="0"/>
          <p:nvPr/>
        </p:nvPicPr>
        <p:blipFill>
          <a:blip r:embed="rId4">
            <a:alphaModFix/>
          </a:blip>
          <a:stretch>
            <a:fillRect/>
          </a:stretch>
        </p:blipFill>
        <p:spPr>
          <a:xfrm>
            <a:off x="3924350" y="3477075"/>
            <a:ext cx="1295300" cy="1295300"/>
          </a:xfrm>
          <a:prstGeom prst="rect">
            <a:avLst/>
          </a:prstGeom>
          <a:noFill/>
          <a:ln>
            <a:noFill/>
          </a:ln>
        </p:spPr>
      </p:pic>
      <p:pic>
        <p:nvPicPr>
          <p:cNvPr id="92" name="Google Shape;92;p17"/>
          <p:cNvPicPr preferRelativeResize="0"/>
          <p:nvPr/>
        </p:nvPicPr>
        <p:blipFill>
          <a:blip r:embed="rId5">
            <a:alphaModFix/>
          </a:blip>
          <a:stretch>
            <a:fillRect/>
          </a:stretch>
        </p:blipFill>
        <p:spPr>
          <a:xfrm>
            <a:off x="7537000" y="3477075"/>
            <a:ext cx="1295300" cy="1295300"/>
          </a:xfrm>
          <a:prstGeom prst="rect">
            <a:avLst/>
          </a:prstGeom>
          <a:noFill/>
          <a:ln>
            <a:noFill/>
          </a:ln>
        </p:spPr>
      </p:pic>
      <p:sp>
        <p:nvSpPr>
          <p:cNvPr id="93" name="Google Shape;93;p17"/>
          <p:cNvSpPr txBox="1"/>
          <p:nvPr/>
        </p:nvSpPr>
        <p:spPr>
          <a:xfrm>
            <a:off x="266900" y="4703625"/>
            <a:ext cx="1340100" cy="24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Sergey Brin</a:t>
            </a:r>
            <a:endParaRPr sz="1800">
              <a:solidFill>
                <a:schemeClr val="dk1"/>
              </a:solidFill>
              <a:latin typeface="Average"/>
              <a:ea typeface="Average"/>
              <a:cs typeface="Average"/>
              <a:sym typeface="Average"/>
            </a:endParaRPr>
          </a:p>
        </p:txBody>
      </p:sp>
      <p:sp>
        <p:nvSpPr>
          <p:cNvPr id="94" name="Google Shape;94;p17"/>
          <p:cNvSpPr txBox="1"/>
          <p:nvPr/>
        </p:nvSpPr>
        <p:spPr>
          <a:xfrm>
            <a:off x="3888275" y="4703625"/>
            <a:ext cx="16737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Larry Ellison</a:t>
            </a:r>
            <a:endParaRPr sz="1800">
              <a:solidFill>
                <a:schemeClr val="accent3"/>
              </a:solidFill>
              <a:latin typeface="Average"/>
              <a:ea typeface="Average"/>
              <a:cs typeface="Average"/>
              <a:sym typeface="Average"/>
            </a:endParaRPr>
          </a:p>
        </p:txBody>
      </p:sp>
      <p:sp>
        <p:nvSpPr>
          <p:cNvPr id="95" name="Google Shape;95;p17"/>
          <p:cNvSpPr txBox="1"/>
          <p:nvPr/>
        </p:nvSpPr>
        <p:spPr>
          <a:xfrm>
            <a:off x="7403100" y="4703625"/>
            <a:ext cx="1740900" cy="2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800">
                <a:solidFill>
                  <a:schemeClr val="dk1"/>
                </a:solidFill>
                <a:latin typeface="Average"/>
                <a:ea typeface="Average"/>
                <a:cs typeface="Average"/>
                <a:sym typeface="Average"/>
              </a:rPr>
              <a:t>Steve Wozniak</a:t>
            </a:r>
            <a:endParaRPr sz="18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Linux?</a:t>
            </a:r>
            <a:endParaRPr/>
          </a:p>
        </p:txBody>
      </p:sp>
      <p:sp>
        <p:nvSpPr>
          <p:cNvPr id="101" name="Google Shape;10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1"/>
                </a:solidFill>
              </a:rPr>
              <a:t>Linux is an open-source, Unix inspired operating system based on the Linux kernel, which was first released by Linus Torvalds in 1991. It is widely used across various platforms, including servers, PCs, mobile devices, embedded systems, and even supercomputers.</a:t>
            </a:r>
            <a:endParaRPr sz="1200"/>
          </a:p>
        </p:txBody>
      </p:sp>
      <p:pic>
        <p:nvPicPr>
          <p:cNvPr id="102" name="Google Shape;102;p18"/>
          <p:cNvPicPr preferRelativeResize="0"/>
          <p:nvPr/>
        </p:nvPicPr>
        <p:blipFill>
          <a:blip r:embed="rId3">
            <a:alphaModFix/>
          </a:blip>
          <a:stretch>
            <a:fillRect/>
          </a:stretch>
        </p:blipFill>
        <p:spPr>
          <a:xfrm>
            <a:off x="2940086" y="1817900"/>
            <a:ext cx="6127075" cy="3234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python?</a:t>
            </a:r>
            <a:endParaRPr/>
          </a:p>
        </p:txBody>
      </p:sp>
      <p:sp>
        <p:nvSpPr>
          <p:cNvPr id="108" name="Google Shape;10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chemeClr val="dk1"/>
                </a:solidFill>
              </a:rPr>
              <a:t>Python is a </a:t>
            </a:r>
            <a:r>
              <a:rPr lang="en" sz="1200">
                <a:solidFill>
                  <a:schemeClr val="dk1"/>
                </a:solidFill>
              </a:rPr>
              <a:t>largely</a:t>
            </a:r>
            <a:r>
              <a:rPr lang="en" sz="1200">
                <a:solidFill>
                  <a:schemeClr val="dk1"/>
                </a:solidFill>
              </a:rPr>
              <a:t> used general-purpose high-level programming language. Designed by Guido van Rossum in 1991 and developed by Python Software Foundation. It got the name python because Guido was a fan of Monty Python’s Flying Circus.</a:t>
            </a:r>
            <a:endParaRPr sz="1200">
              <a:solidFill>
                <a:schemeClr val="dk1"/>
              </a:solidFill>
            </a:endParaRPr>
          </a:p>
          <a:p>
            <a:pPr indent="0" lvl="0" marL="0" rtl="0" algn="l">
              <a:spcBef>
                <a:spcPts val="1200"/>
              </a:spcBef>
              <a:spcAft>
                <a:spcPts val="0"/>
              </a:spcAft>
              <a:buNone/>
            </a:pPr>
            <a:r>
              <a:rPr lang="en" sz="1200">
                <a:solidFill>
                  <a:schemeClr val="dk1"/>
                </a:solidFill>
              </a:rPr>
              <a:t>Example of a guessing game program:</a:t>
            </a:r>
            <a:endParaRPr sz="1200">
              <a:solidFill>
                <a:schemeClr val="dk1"/>
              </a:solidFill>
            </a:endParaRPr>
          </a:p>
          <a:p>
            <a:pPr indent="0" lvl="0" marL="0" rtl="0" algn="l">
              <a:lnSpc>
                <a:spcPct val="135000"/>
              </a:lnSpc>
              <a:spcBef>
                <a:spcPts val="1200"/>
              </a:spcBef>
              <a:spcAft>
                <a:spcPts val="0"/>
              </a:spcAft>
              <a:buClr>
                <a:schemeClr val="dk1"/>
              </a:buClr>
              <a:buSzPts val="1100"/>
              <a:buFont typeface="Arial"/>
              <a:buNone/>
            </a:pPr>
            <a:r>
              <a:rPr lang="en" sz="1000">
                <a:solidFill>
                  <a:srgbClr val="185ABC"/>
                </a:solidFill>
                <a:highlight>
                  <a:srgbClr val="F8F9FA"/>
                </a:highlight>
                <a:latin typeface="Roboto Mono"/>
                <a:ea typeface="Roboto Mono"/>
                <a:cs typeface="Roboto Mono"/>
                <a:sym typeface="Roboto Mono"/>
              </a:rPr>
              <a:t>import</a:t>
            </a: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random</a:t>
            </a:r>
            <a:endParaRPr sz="1000">
              <a:solidFill>
                <a:srgbClr val="202124"/>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rPr lang="en" sz="1000">
                <a:solidFill>
                  <a:srgbClr val="202124"/>
                </a:solidFill>
                <a:highlight>
                  <a:srgbClr val="F8F9FA"/>
                </a:highlight>
                <a:latin typeface="Roboto Mono"/>
                <a:ea typeface="Roboto Mono"/>
                <a:cs typeface="Roboto Mono"/>
                <a:sym typeface="Roboto Mono"/>
              </a:rPr>
              <a:t>def</a:t>
            </a: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roll_die</a:t>
            </a:r>
            <a:r>
              <a:rPr lang="en" sz="1000">
                <a:solidFill>
                  <a:srgbClr val="3C4043"/>
                </a:solidFill>
                <a:highlight>
                  <a:srgbClr val="F8F9FA"/>
                </a:highlight>
                <a:latin typeface="Roboto Mono"/>
                <a:ea typeface="Roboto Mono"/>
                <a:cs typeface="Roboto Mono"/>
                <a:sym typeface="Roboto Mono"/>
              </a:rPr>
              <a:t>():</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rPr lang="en" sz="1000">
                <a:solidFill>
                  <a:srgbClr val="3C4043"/>
                </a:solidFill>
                <a:highlight>
                  <a:srgbClr val="F8F9FA"/>
                </a:highlight>
                <a:latin typeface="Roboto Mono"/>
                <a:ea typeface="Roboto Mono"/>
                <a:cs typeface="Roboto Mono"/>
                <a:sym typeface="Roboto Mono"/>
              </a:rPr>
              <a:t>    </a:t>
            </a:r>
            <a:r>
              <a:rPr lang="en" sz="1000">
                <a:solidFill>
                  <a:srgbClr val="185ABC"/>
                </a:solidFill>
                <a:highlight>
                  <a:srgbClr val="F8F9FA"/>
                </a:highlight>
                <a:latin typeface="Roboto Mono"/>
                <a:ea typeface="Roboto Mono"/>
                <a:cs typeface="Roboto Mono"/>
                <a:sym typeface="Roboto Mono"/>
              </a:rPr>
              <a:t>return</a:t>
            </a: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random</a:t>
            </a:r>
            <a:r>
              <a:rPr lang="en" sz="1000">
                <a:solidFill>
                  <a:srgbClr val="3C4043"/>
                </a:solidFill>
                <a:highlight>
                  <a:srgbClr val="F8F9FA"/>
                </a:highlight>
                <a:latin typeface="Roboto Mono"/>
                <a:ea typeface="Roboto Mono"/>
                <a:cs typeface="Roboto Mono"/>
                <a:sym typeface="Roboto Mono"/>
              </a:rPr>
              <a:t>.</a:t>
            </a:r>
            <a:r>
              <a:rPr lang="en" sz="1000">
                <a:solidFill>
                  <a:srgbClr val="202124"/>
                </a:solidFill>
                <a:highlight>
                  <a:srgbClr val="F8F9FA"/>
                </a:highlight>
                <a:latin typeface="Roboto Mono"/>
                <a:ea typeface="Roboto Mono"/>
                <a:cs typeface="Roboto Mono"/>
                <a:sym typeface="Roboto Mono"/>
              </a:rPr>
              <a:t>randint</a:t>
            </a:r>
            <a:r>
              <a:rPr lang="en" sz="1000">
                <a:solidFill>
                  <a:srgbClr val="3C4043"/>
                </a:solidFill>
                <a:highlight>
                  <a:srgbClr val="F8F9FA"/>
                </a:highlight>
                <a:latin typeface="Roboto Mono"/>
                <a:ea typeface="Roboto Mono"/>
                <a:cs typeface="Roboto Mono"/>
                <a:sym typeface="Roboto Mono"/>
              </a:rPr>
              <a:t>(</a:t>
            </a:r>
            <a:r>
              <a:rPr lang="en" sz="1000">
                <a:solidFill>
                  <a:srgbClr val="098591"/>
                </a:solidFill>
                <a:highlight>
                  <a:srgbClr val="F8F9FA"/>
                </a:highlight>
                <a:latin typeface="Roboto Mono"/>
                <a:ea typeface="Roboto Mono"/>
                <a:cs typeface="Roboto Mono"/>
                <a:sym typeface="Roboto Mono"/>
              </a:rPr>
              <a:t>1</a:t>
            </a:r>
            <a:r>
              <a:rPr lang="en" sz="1000">
                <a:solidFill>
                  <a:srgbClr val="3C4043"/>
                </a:solidFill>
                <a:highlight>
                  <a:srgbClr val="F8F9FA"/>
                </a:highlight>
                <a:latin typeface="Roboto Mono"/>
                <a:ea typeface="Roboto Mono"/>
                <a:cs typeface="Roboto Mono"/>
                <a:sym typeface="Roboto Mono"/>
              </a:rPr>
              <a:t>, </a:t>
            </a:r>
            <a:r>
              <a:rPr lang="en" sz="1000">
                <a:solidFill>
                  <a:srgbClr val="098591"/>
                </a:solidFill>
                <a:highlight>
                  <a:srgbClr val="F8F9FA"/>
                </a:highlight>
                <a:latin typeface="Roboto Mono"/>
                <a:ea typeface="Roboto Mono"/>
                <a:cs typeface="Roboto Mono"/>
                <a:sym typeface="Roboto Mono"/>
              </a:rPr>
              <a:t>6</a:t>
            </a:r>
            <a:r>
              <a:rPr lang="en" sz="1000">
                <a:solidFill>
                  <a:srgbClr val="3C4043"/>
                </a:solidFill>
                <a:highlight>
                  <a:srgbClr val="F8F9FA"/>
                </a:highlight>
                <a:latin typeface="Roboto Mono"/>
                <a:ea typeface="Roboto Mono"/>
                <a:cs typeface="Roboto Mono"/>
                <a:sym typeface="Roboto Mono"/>
              </a:rPr>
              <a:t>)</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rPr lang="en" sz="1000">
                <a:solidFill>
                  <a:srgbClr val="185ABC"/>
                </a:solidFill>
                <a:highlight>
                  <a:srgbClr val="F8F9FA"/>
                </a:highlight>
                <a:latin typeface="Roboto Mono"/>
                <a:ea typeface="Roboto Mono"/>
                <a:cs typeface="Roboto Mono"/>
                <a:sym typeface="Roboto Mono"/>
              </a:rPr>
              <a:t>if</a:t>
            </a: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__name__</a:t>
            </a:r>
            <a:r>
              <a:rPr lang="en" sz="1000">
                <a:solidFill>
                  <a:srgbClr val="3C4043"/>
                </a:solidFill>
                <a:highlight>
                  <a:srgbClr val="F8F9FA"/>
                </a:highlight>
                <a:latin typeface="Roboto Mono"/>
                <a:ea typeface="Roboto Mono"/>
                <a:cs typeface="Roboto Mono"/>
                <a:sym typeface="Roboto Mono"/>
              </a:rPr>
              <a:t> == </a:t>
            </a:r>
            <a:r>
              <a:rPr lang="en" sz="1000">
                <a:solidFill>
                  <a:srgbClr val="B31412"/>
                </a:solidFill>
                <a:highlight>
                  <a:srgbClr val="F8F9FA"/>
                </a:highlight>
                <a:latin typeface="Roboto Mono"/>
                <a:ea typeface="Roboto Mono"/>
                <a:cs typeface="Roboto Mono"/>
                <a:sym typeface="Roboto Mono"/>
              </a:rPr>
              <a:t>"__main__"</a:t>
            </a:r>
            <a:r>
              <a:rPr lang="en" sz="1000">
                <a:solidFill>
                  <a:srgbClr val="3C4043"/>
                </a:solidFill>
                <a:highlight>
                  <a:srgbClr val="F8F9FA"/>
                </a:highlight>
                <a:latin typeface="Roboto Mono"/>
                <a:ea typeface="Roboto Mono"/>
                <a:cs typeface="Roboto Mono"/>
                <a:sym typeface="Roboto Mono"/>
              </a:rPr>
              <a:t>:</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Clr>
                <a:schemeClr val="dk1"/>
              </a:buClr>
              <a:buSzPts val="1100"/>
              <a:buFont typeface="Arial"/>
              <a:buNone/>
            </a:pP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print</a:t>
            </a:r>
            <a:r>
              <a:rPr lang="en" sz="1000">
                <a:solidFill>
                  <a:srgbClr val="3C4043"/>
                </a:solidFill>
                <a:highlight>
                  <a:srgbClr val="F8F9FA"/>
                </a:highlight>
                <a:latin typeface="Roboto Mono"/>
                <a:ea typeface="Roboto Mono"/>
                <a:cs typeface="Roboto Mono"/>
                <a:sym typeface="Roboto Mono"/>
              </a:rPr>
              <a:t>(</a:t>
            </a:r>
            <a:r>
              <a:rPr lang="en" sz="1000">
                <a:solidFill>
                  <a:srgbClr val="B31412"/>
                </a:solidFill>
                <a:highlight>
                  <a:srgbClr val="F8F9FA"/>
                </a:highlight>
                <a:latin typeface="Roboto Mono"/>
                <a:ea typeface="Roboto Mono"/>
                <a:cs typeface="Roboto Mono"/>
                <a:sym typeface="Roboto Mono"/>
              </a:rPr>
              <a:t>"Rolling the die..."</a:t>
            </a:r>
            <a:r>
              <a:rPr lang="en" sz="1000">
                <a:solidFill>
                  <a:srgbClr val="3C4043"/>
                </a:solidFill>
                <a:highlight>
                  <a:srgbClr val="F8F9FA"/>
                </a:highlight>
                <a:latin typeface="Roboto Mono"/>
                <a:ea typeface="Roboto Mono"/>
                <a:cs typeface="Roboto Mono"/>
                <a:sym typeface="Roboto Mono"/>
              </a:rPr>
              <a:t>)</a:t>
            </a:r>
            <a:endParaRPr sz="1000">
              <a:solidFill>
                <a:srgbClr val="3C4043"/>
              </a:solidFill>
              <a:highlight>
                <a:srgbClr val="F8F9FA"/>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1000">
                <a:solidFill>
                  <a:srgbClr val="3C4043"/>
                </a:solidFill>
                <a:highlight>
                  <a:srgbClr val="F8F9FA"/>
                </a:highlight>
                <a:latin typeface="Roboto Mono"/>
                <a:ea typeface="Roboto Mono"/>
                <a:cs typeface="Roboto Mono"/>
                <a:sym typeface="Roboto Mono"/>
              </a:rPr>
              <a:t>    </a:t>
            </a:r>
            <a:r>
              <a:rPr lang="en" sz="1000">
                <a:solidFill>
                  <a:srgbClr val="202124"/>
                </a:solidFill>
                <a:highlight>
                  <a:srgbClr val="F8F9FA"/>
                </a:highlight>
                <a:latin typeface="Roboto Mono"/>
                <a:ea typeface="Roboto Mono"/>
                <a:cs typeface="Roboto Mono"/>
                <a:sym typeface="Roboto Mono"/>
              </a:rPr>
              <a:t>print</a:t>
            </a:r>
            <a:r>
              <a:rPr lang="en" sz="1000">
                <a:solidFill>
                  <a:srgbClr val="3C4043"/>
                </a:solidFill>
                <a:highlight>
                  <a:srgbClr val="F8F9FA"/>
                </a:highlight>
                <a:latin typeface="Roboto Mono"/>
                <a:ea typeface="Roboto Mono"/>
                <a:cs typeface="Roboto Mono"/>
                <a:sym typeface="Roboto Mono"/>
              </a:rPr>
              <a:t>(</a:t>
            </a:r>
            <a:r>
              <a:rPr lang="en" sz="1000">
                <a:solidFill>
                  <a:srgbClr val="202124"/>
                </a:solidFill>
                <a:highlight>
                  <a:srgbClr val="F8F9FA"/>
                </a:highlight>
                <a:latin typeface="Roboto Mono"/>
                <a:ea typeface="Roboto Mono"/>
                <a:cs typeface="Roboto Mono"/>
                <a:sym typeface="Roboto Mono"/>
              </a:rPr>
              <a:t>f</a:t>
            </a:r>
            <a:r>
              <a:rPr lang="en" sz="1000">
                <a:solidFill>
                  <a:srgbClr val="B31412"/>
                </a:solidFill>
                <a:highlight>
                  <a:srgbClr val="F8F9FA"/>
                </a:highlight>
                <a:latin typeface="Roboto Mono"/>
                <a:ea typeface="Roboto Mono"/>
                <a:cs typeface="Roboto Mono"/>
                <a:sym typeface="Roboto Mono"/>
              </a:rPr>
              <a:t>"You rolled a {roll_die(4)}!"</a:t>
            </a:r>
            <a:r>
              <a:rPr lang="en" sz="1000">
                <a:solidFill>
                  <a:srgbClr val="3C4043"/>
                </a:solidFill>
                <a:highlight>
                  <a:srgbClr val="F8F9FA"/>
                </a:highlight>
                <a:latin typeface="Roboto Mono"/>
                <a:ea typeface="Roboto Mono"/>
                <a:cs typeface="Roboto Mono"/>
                <a:sym typeface="Roboto Mono"/>
              </a:rPr>
              <a:t>)</a:t>
            </a:r>
            <a:endParaRPr sz="1200">
              <a:solidFill>
                <a:srgbClr val="131417"/>
              </a:solidFill>
            </a:endParaRPr>
          </a:p>
        </p:txBody>
      </p:sp>
      <p:pic>
        <p:nvPicPr>
          <p:cNvPr descr="Pygame - Display image pygame in python || How to make game using python &#10;#shorts #trending #tutorials #python #pythontutorial &#10;&#10;pygame&#10;Python for beginners&#10;Python&#10;Python full course&#10;Coding for beginners&#10;Coding python programming&#10;Python coding&#10;Python langauge&#10;Python code&#10;Python game&#10;Coding in mobile&#10;Turtle python&#10;vscode tutorial&#10;Python design&#10;Coding python for beginner&#10;Python graphic&#10;python game development&#10;pygame&#10;python&#10;pygame tutorial&#10;coding&#10;game development&#10;programming&#10;python programming&#10;code&#10;python tutorial&#10;game&#10;pygame tutorial for beginners&#10;python for beginners&#10;pygame beginner tutorial&#10;python game&#10;python game tutorial&#10;python beginner tutorial&#10;game dev&#10;pythongb&#10;gamedev&#10;shooting&#10;how to&#10;projecticles&#10;pygame collision&#10;castle defender&#10;tower defence&#10;enemies&#10;bloons&#10;turrets&#10;aiming&#10;how to code games&#10;indie games&#10;coding tutorial&#10;how to make games&#10;tutorial&#10;terraria tutorial&#10;computer science&#10;dev&#10;software engineer&#10;godot&#10;game engine&#10;game series&#10;minecraft&#10;pygame game&#10;pygame game example&#10;best game engine&#10;flask&#10;pythonflask&#10;flaskforbeginners&#10;flaskinhindi&#10;djangovsflask&#10;2d animation in python&#10;what is pygame&#10;what is chatgpt" id="109" name="Google Shape;109;p19" title="Pygame - Display Image in Pygame python || Pygame python tutorial #python #pygame">
            <a:hlinkClick r:id="rId3"/>
          </p:cNvPr>
          <p:cNvPicPr preferRelativeResize="0"/>
          <p:nvPr/>
        </p:nvPicPr>
        <p:blipFill>
          <a:blip r:embed="rId4">
            <a:alphaModFix/>
          </a:blip>
          <a:stretch>
            <a:fillRect/>
          </a:stretch>
        </p:blipFill>
        <p:spPr>
          <a:xfrm>
            <a:off x="3932000" y="2014775"/>
            <a:ext cx="4649200" cy="2615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3363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Evolution</a:t>
            </a:r>
            <a:r>
              <a:rPr lang="en"/>
              <a:t> of Programing</a:t>
            </a:r>
            <a:endParaRPr/>
          </a:p>
        </p:txBody>
      </p:sp>
      <p:sp>
        <p:nvSpPr>
          <p:cNvPr id="115" name="Google Shape;115;p20"/>
          <p:cNvSpPr txBox="1"/>
          <p:nvPr>
            <p:ph idx="1" type="body"/>
          </p:nvPr>
        </p:nvSpPr>
        <p:spPr>
          <a:xfrm>
            <a:off x="674125" y="948825"/>
            <a:ext cx="8520600" cy="87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1"/>
                </a:solidFill>
              </a:rPr>
              <a:t>Over the past six decades, programming has evolved significantly, leading to more advanced and modern programs. </a:t>
            </a:r>
            <a:endParaRPr sz="1200">
              <a:solidFill>
                <a:schemeClr val="dk1"/>
              </a:solidFill>
            </a:endParaRPr>
          </a:p>
        </p:txBody>
      </p:sp>
      <p:grpSp>
        <p:nvGrpSpPr>
          <p:cNvPr id="116" name="Google Shape;116;p20"/>
          <p:cNvGrpSpPr/>
          <p:nvPr/>
        </p:nvGrpSpPr>
        <p:grpSpPr>
          <a:xfrm>
            <a:off x="4513729" y="1864926"/>
            <a:ext cx="2480144" cy="1728853"/>
            <a:chOff x="4526679" y="1857800"/>
            <a:chExt cx="2480144" cy="1728853"/>
          </a:xfrm>
        </p:grpSpPr>
        <p:sp>
          <p:nvSpPr>
            <p:cNvPr id="117" name="Google Shape;117;p20"/>
            <p:cNvSpPr/>
            <p:nvPr/>
          </p:nvSpPr>
          <p:spPr>
            <a:xfrm>
              <a:off x="4849302" y="3079475"/>
              <a:ext cx="19584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20"/>
            <p:cNvGrpSpPr/>
            <p:nvPr/>
          </p:nvGrpSpPr>
          <p:grpSpPr>
            <a:xfrm>
              <a:off x="4526679" y="1857800"/>
              <a:ext cx="2480144" cy="1728853"/>
              <a:chOff x="4526679" y="1857800"/>
              <a:chExt cx="2480144" cy="1728853"/>
            </a:xfrm>
          </p:grpSpPr>
          <p:grpSp>
            <p:nvGrpSpPr>
              <p:cNvPr id="119" name="Google Shape;119;p20"/>
              <p:cNvGrpSpPr/>
              <p:nvPr/>
            </p:nvGrpSpPr>
            <p:grpSpPr>
              <a:xfrm>
                <a:off x="4808316" y="2800065"/>
                <a:ext cx="92400" cy="411825"/>
                <a:chOff x="845575" y="2563700"/>
                <a:chExt cx="92400" cy="411825"/>
              </a:xfrm>
            </p:grpSpPr>
            <p:cxnSp>
              <p:nvCxnSpPr>
                <p:cNvPr id="120" name="Google Shape;120;p20"/>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1" name="Google Shape;121;p20"/>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0"/>
              <p:cNvSpPr txBox="1"/>
              <p:nvPr/>
            </p:nvSpPr>
            <p:spPr>
              <a:xfrm>
                <a:off x="4526679" y="3215253"/>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1984</a:t>
                </a:r>
                <a:endParaRPr b="1" sz="1200">
                  <a:latin typeface="Roboto"/>
                  <a:ea typeface="Roboto"/>
                  <a:cs typeface="Roboto"/>
                  <a:sym typeface="Roboto"/>
                </a:endParaRPr>
              </a:p>
            </p:txBody>
          </p:sp>
          <p:sp>
            <p:nvSpPr>
              <p:cNvPr id="123" name="Google Shape;123;p20"/>
              <p:cNvSpPr txBox="1"/>
              <p:nvPr/>
            </p:nvSpPr>
            <p:spPr>
              <a:xfrm>
                <a:off x="4753223" y="1857800"/>
                <a:ext cx="22536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t/>
                </a:r>
                <a:endParaRPr b="1" sz="800">
                  <a:latin typeface="Roboto"/>
                  <a:ea typeface="Roboto"/>
                  <a:cs typeface="Roboto"/>
                  <a:sym typeface="Roboto"/>
                </a:endParaRPr>
              </a:p>
            </p:txBody>
          </p:sp>
        </p:grpSp>
      </p:grpSp>
      <p:grpSp>
        <p:nvGrpSpPr>
          <p:cNvPr id="124" name="Google Shape;124;p20"/>
          <p:cNvGrpSpPr/>
          <p:nvPr/>
        </p:nvGrpSpPr>
        <p:grpSpPr>
          <a:xfrm>
            <a:off x="5777648" y="2709722"/>
            <a:ext cx="3366352" cy="1732504"/>
            <a:chOff x="5790598" y="2702596"/>
            <a:chExt cx="3366352" cy="1732504"/>
          </a:xfrm>
        </p:grpSpPr>
        <p:sp>
          <p:nvSpPr>
            <p:cNvPr id="125" name="Google Shape;125;p20"/>
            <p:cNvSpPr/>
            <p:nvPr/>
          </p:nvSpPr>
          <p:spPr>
            <a:xfrm>
              <a:off x="6807650" y="3079475"/>
              <a:ext cx="2349300" cy="133500"/>
            </a:xfrm>
            <a:prstGeom prst="rect">
              <a:avLst/>
            </a:prstGeom>
            <a:solidFill>
              <a:srgbClr val="085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20"/>
            <p:cNvGrpSpPr/>
            <p:nvPr/>
          </p:nvGrpSpPr>
          <p:grpSpPr>
            <a:xfrm>
              <a:off x="5790598" y="2702596"/>
              <a:ext cx="2253600" cy="1732504"/>
              <a:chOff x="5790598" y="2702596"/>
              <a:chExt cx="2253600" cy="1732504"/>
            </a:xfrm>
          </p:grpSpPr>
          <p:grpSp>
            <p:nvGrpSpPr>
              <p:cNvPr id="127" name="Google Shape;127;p20"/>
              <p:cNvGrpSpPr/>
              <p:nvPr/>
            </p:nvGrpSpPr>
            <p:grpSpPr>
              <a:xfrm rot="10800000">
                <a:off x="6760035" y="3079467"/>
                <a:ext cx="92400" cy="411825"/>
                <a:chOff x="2070100" y="2563700"/>
                <a:chExt cx="92400" cy="411825"/>
              </a:xfrm>
            </p:grpSpPr>
            <p:cxnSp>
              <p:nvCxnSpPr>
                <p:cNvPr id="128" name="Google Shape;128;p20"/>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9" name="Google Shape;129;p20"/>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20"/>
              <p:cNvSpPr txBox="1"/>
              <p:nvPr/>
            </p:nvSpPr>
            <p:spPr>
              <a:xfrm>
                <a:off x="6435810" y="27025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2025</a:t>
                </a:r>
                <a:endParaRPr b="1" sz="1200">
                  <a:latin typeface="Roboto"/>
                  <a:ea typeface="Roboto"/>
                  <a:cs typeface="Roboto"/>
                  <a:sym typeface="Roboto"/>
                </a:endParaRPr>
              </a:p>
            </p:txBody>
          </p:sp>
          <p:sp>
            <p:nvSpPr>
              <p:cNvPr id="131" name="Google Shape;131;p20"/>
              <p:cNvSpPr txBox="1"/>
              <p:nvPr/>
            </p:nvSpPr>
            <p:spPr>
              <a:xfrm>
                <a:off x="5790598" y="3491300"/>
                <a:ext cx="2253600" cy="943800"/>
              </a:xfrm>
              <a:prstGeom prst="rect">
                <a:avLst/>
              </a:prstGeom>
              <a:noFill/>
              <a:ln>
                <a:noFill/>
              </a:ln>
            </p:spPr>
            <p:txBody>
              <a:bodyPr anchorCtr="0" anchor="t" bIns="91425" lIns="91425" spcFirstLastPara="1" rIns="91425" wrap="square" tIns="91425">
                <a:noAutofit/>
              </a:bodyPr>
              <a:lstStyle/>
              <a:p>
                <a:pPr indent="0" lvl="0" marL="0" rtl="0" algn="l">
                  <a:lnSpc>
                    <a:spcPct val="137500"/>
                  </a:lnSpc>
                  <a:spcBef>
                    <a:spcPts val="0"/>
                  </a:spcBef>
                  <a:spcAft>
                    <a:spcPts val="0"/>
                  </a:spcAft>
                  <a:buNone/>
                </a:pPr>
                <a:r>
                  <a:rPr lang="en" sz="1200">
                    <a:solidFill>
                      <a:schemeClr val="dk1"/>
                    </a:solidFill>
                    <a:latin typeface="Average"/>
                    <a:ea typeface="Average"/>
                    <a:cs typeface="Average"/>
                    <a:sym typeface="Average"/>
                  </a:rPr>
                  <a:t>Python, Julia, and R leading as AI technologies expand.</a:t>
                </a:r>
                <a:endParaRPr sz="1200">
                  <a:solidFill>
                    <a:schemeClr val="dk1"/>
                  </a:solidFill>
                  <a:latin typeface="Average"/>
                  <a:ea typeface="Average"/>
                  <a:cs typeface="Average"/>
                  <a:sym typeface="Average"/>
                </a:endParaRPr>
              </a:p>
              <a:p>
                <a:pPr indent="0" lvl="0" marL="0" rtl="0" algn="l">
                  <a:spcBef>
                    <a:spcPts val="0"/>
                  </a:spcBef>
                  <a:spcAft>
                    <a:spcPts val="0"/>
                  </a:spcAft>
                  <a:buNone/>
                </a:pPr>
                <a:r>
                  <a:t/>
                </a:r>
                <a:endParaRPr sz="1100">
                  <a:solidFill>
                    <a:schemeClr val="dk1"/>
                  </a:solidFill>
                  <a:latin typeface="Average"/>
                  <a:ea typeface="Average"/>
                  <a:cs typeface="Average"/>
                  <a:sym typeface="Average"/>
                </a:endParaRPr>
              </a:p>
            </p:txBody>
          </p:sp>
        </p:grpSp>
      </p:grpSp>
      <p:grpSp>
        <p:nvGrpSpPr>
          <p:cNvPr id="132" name="Google Shape;132;p20"/>
          <p:cNvGrpSpPr/>
          <p:nvPr/>
        </p:nvGrpSpPr>
        <p:grpSpPr>
          <a:xfrm>
            <a:off x="98997" y="1765914"/>
            <a:ext cx="2779053" cy="1827876"/>
            <a:chOff x="111947" y="1758788"/>
            <a:chExt cx="2779053" cy="1827876"/>
          </a:xfrm>
        </p:grpSpPr>
        <p:sp>
          <p:nvSpPr>
            <p:cNvPr id="133" name="Google Shape;133;p20"/>
            <p:cNvSpPr/>
            <p:nvPr/>
          </p:nvSpPr>
          <p:spPr>
            <a:xfrm>
              <a:off x="932600" y="3079475"/>
              <a:ext cx="19584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p20"/>
            <p:cNvGrpSpPr/>
            <p:nvPr/>
          </p:nvGrpSpPr>
          <p:grpSpPr>
            <a:xfrm>
              <a:off x="111947" y="1758788"/>
              <a:ext cx="2253600" cy="1827876"/>
              <a:chOff x="111947" y="1758788"/>
              <a:chExt cx="2253600" cy="1827876"/>
            </a:xfrm>
          </p:grpSpPr>
          <p:sp>
            <p:nvSpPr>
              <p:cNvPr id="135" name="Google Shape;135;p20"/>
              <p:cNvSpPr txBox="1"/>
              <p:nvPr/>
            </p:nvSpPr>
            <p:spPr>
              <a:xfrm>
                <a:off x="495991" y="3215263"/>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1843</a:t>
                </a:r>
                <a:endParaRPr b="1" sz="1200">
                  <a:latin typeface="Roboto"/>
                  <a:ea typeface="Roboto"/>
                  <a:cs typeface="Roboto"/>
                  <a:sym typeface="Roboto"/>
                </a:endParaRPr>
              </a:p>
            </p:txBody>
          </p:sp>
          <p:grpSp>
            <p:nvGrpSpPr>
              <p:cNvPr id="136" name="Google Shape;136;p20"/>
              <p:cNvGrpSpPr/>
              <p:nvPr/>
            </p:nvGrpSpPr>
            <p:grpSpPr>
              <a:xfrm>
                <a:off x="881025" y="2800065"/>
                <a:ext cx="92400" cy="411825"/>
                <a:chOff x="845575" y="2563700"/>
                <a:chExt cx="92400" cy="411825"/>
              </a:xfrm>
            </p:grpSpPr>
            <p:cxnSp>
              <p:nvCxnSpPr>
                <p:cNvPr id="137" name="Google Shape;137;p20"/>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38" name="Google Shape;138;p20"/>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20"/>
              <p:cNvSpPr txBox="1"/>
              <p:nvPr/>
            </p:nvSpPr>
            <p:spPr>
              <a:xfrm>
                <a:off x="111947" y="1758788"/>
                <a:ext cx="2253600" cy="9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100">
                    <a:solidFill>
                      <a:schemeClr val="dk1"/>
                    </a:solidFill>
                    <a:latin typeface="Average"/>
                    <a:ea typeface="Average"/>
                    <a:cs typeface="Average"/>
                    <a:sym typeface="Average"/>
                  </a:rPr>
                  <a:t>Ada Lovelace, considered the first computer programmer, described an algorithm to compute Bernoulli numbers using Charles Babbage's Analytical Engine.</a:t>
                </a:r>
                <a:endParaRPr sz="1100">
                  <a:latin typeface="Average"/>
                  <a:ea typeface="Average"/>
                  <a:cs typeface="Average"/>
                  <a:sym typeface="Average"/>
                </a:endParaRPr>
              </a:p>
            </p:txBody>
          </p:sp>
        </p:grpSp>
      </p:grpSp>
      <p:grpSp>
        <p:nvGrpSpPr>
          <p:cNvPr id="140" name="Google Shape;140;p20"/>
          <p:cNvGrpSpPr/>
          <p:nvPr/>
        </p:nvGrpSpPr>
        <p:grpSpPr>
          <a:xfrm>
            <a:off x="1803975" y="2709722"/>
            <a:ext cx="3032427" cy="1771879"/>
            <a:chOff x="1816925" y="2702596"/>
            <a:chExt cx="3032427" cy="1771879"/>
          </a:xfrm>
        </p:grpSpPr>
        <p:sp>
          <p:nvSpPr>
            <p:cNvPr id="141" name="Google Shape;141;p20"/>
            <p:cNvSpPr/>
            <p:nvPr/>
          </p:nvSpPr>
          <p:spPr>
            <a:xfrm>
              <a:off x="2890952" y="3079475"/>
              <a:ext cx="1958400" cy="133500"/>
            </a:xfrm>
            <a:prstGeom prst="rect">
              <a:avLst/>
            </a:prstGeom>
            <a:solidFill>
              <a:srgbClr val="085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20"/>
            <p:cNvGrpSpPr/>
            <p:nvPr/>
          </p:nvGrpSpPr>
          <p:grpSpPr>
            <a:xfrm>
              <a:off x="1816925" y="2702596"/>
              <a:ext cx="2253600" cy="1771879"/>
              <a:chOff x="1816925" y="2702596"/>
              <a:chExt cx="2253600" cy="1771879"/>
            </a:xfrm>
          </p:grpSpPr>
          <p:sp>
            <p:nvSpPr>
              <p:cNvPr id="143" name="Google Shape;143;p20"/>
              <p:cNvSpPr txBox="1"/>
              <p:nvPr/>
            </p:nvSpPr>
            <p:spPr>
              <a:xfrm>
                <a:off x="2525595" y="27025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1956</a:t>
                </a:r>
                <a:endParaRPr b="1" sz="1200">
                  <a:latin typeface="Roboto"/>
                  <a:ea typeface="Roboto"/>
                  <a:cs typeface="Roboto"/>
                  <a:sym typeface="Roboto"/>
                </a:endParaRPr>
              </a:p>
            </p:txBody>
          </p:sp>
          <p:grpSp>
            <p:nvGrpSpPr>
              <p:cNvPr id="144" name="Google Shape;144;p20"/>
              <p:cNvGrpSpPr/>
              <p:nvPr/>
            </p:nvGrpSpPr>
            <p:grpSpPr>
              <a:xfrm rot="10800000">
                <a:off x="2849073" y="3079467"/>
                <a:ext cx="92400" cy="411825"/>
                <a:chOff x="2070100" y="2563700"/>
                <a:chExt cx="92400" cy="411825"/>
              </a:xfrm>
            </p:grpSpPr>
            <p:cxnSp>
              <p:nvCxnSpPr>
                <p:cNvPr id="145" name="Google Shape;145;p20"/>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46" name="Google Shape;146;p20"/>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20"/>
              <p:cNvSpPr txBox="1"/>
              <p:nvPr/>
            </p:nvSpPr>
            <p:spPr>
              <a:xfrm>
                <a:off x="1816925" y="3530675"/>
                <a:ext cx="2253600" cy="9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100">
                    <a:solidFill>
                      <a:schemeClr val="dk1"/>
                    </a:solidFill>
                    <a:latin typeface="Average"/>
                    <a:ea typeface="Average"/>
                    <a:cs typeface="Average"/>
                    <a:sym typeface="Average"/>
                  </a:rPr>
                  <a:t>IBM's John Backus and his team developed FORTRAN (Formula Translation), one of the first high-level programming languages, revolutionizing software development.</a:t>
                </a:r>
                <a:endParaRPr sz="1100">
                  <a:solidFill>
                    <a:schemeClr val="dk1"/>
                  </a:solidFill>
                  <a:latin typeface="Average"/>
                  <a:ea typeface="Average"/>
                  <a:cs typeface="Average"/>
                  <a:sym typeface="Average"/>
                </a:endParaRPr>
              </a:p>
            </p:txBody>
          </p:sp>
        </p:grpSp>
      </p:grpSp>
      <p:sp>
        <p:nvSpPr>
          <p:cNvPr id="148" name="Google Shape;148;p20"/>
          <p:cNvSpPr txBox="1"/>
          <p:nvPr/>
        </p:nvSpPr>
        <p:spPr>
          <a:xfrm>
            <a:off x="3514125" y="2017025"/>
            <a:ext cx="3000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Average"/>
                <a:ea typeface="Average"/>
                <a:cs typeface="Average"/>
                <a:sym typeface="Average"/>
              </a:rPr>
              <a:t>FoxPro, a programming language for developing database applications was released by Fox Software in 1984.</a:t>
            </a:r>
            <a:endParaRPr sz="1100">
              <a:solidFill>
                <a:schemeClr val="dk1"/>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Hardware</a:t>
            </a:r>
            <a:endParaRPr/>
          </a:p>
        </p:txBody>
      </p:sp>
      <p:sp>
        <p:nvSpPr>
          <p:cNvPr id="154" name="Google Shape;154;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t>Hardware are the guts of a computer  the physical components of a computer or any electronic device. This includes things like </a:t>
            </a:r>
            <a:endParaRPr sz="1200"/>
          </a:p>
          <a:p>
            <a:pPr indent="0" lvl="0" marL="0" rtl="0" algn="l">
              <a:spcBef>
                <a:spcPts val="1200"/>
              </a:spcBef>
              <a:spcAft>
                <a:spcPts val="0"/>
              </a:spcAft>
              <a:buNone/>
            </a:pPr>
            <a:r>
              <a:rPr lang="en" sz="1200"/>
              <a:t>the central processing unit (CPU), memory </a:t>
            </a:r>
            <a:endParaRPr sz="1200"/>
          </a:p>
          <a:p>
            <a:pPr indent="0" lvl="0" marL="0" rtl="0" algn="l">
              <a:spcBef>
                <a:spcPts val="1200"/>
              </a:spcBef>
              <a:spcAft>
                <a:spcPts val="0"/>
              </a:spcAft>
              <a:buNone/>
            </a:pPr>
            <a:r>
              <a:rPr lang="en" sz="1200"/>
              <a:t>(RAM), storage devices (hard drives, SSDs), </a:t>
            </a:r>
            <a:endParaRPr sz="1200"/>
          </a:p>
          <a:p>
            <a:pPr indent="0" lvl="0" marL="0" rtl="0" algn="l">
              <a:spcBef>
                <a:spcPts val="1200"/>
              </a:spcBef>
              <a:spcAft>
                <a:spcPts val="0"/>
              </a:spcAft>
              <a:buNone/>
            </a:pPr>
            <a:r>
              <a:rPr lang="en" sz="1200"/>
              <a:t>motherboard, graphics card, and  keyboards, </a:t>
            </a:r>
            <a:endParaRPr sz="1200"/>
          </a:p>
          <a:p>
            <a:pPr indent="0" lvl="0" marL="0" rtl="0" algn="l">
              <a:spcBef>
                <a:spcPts val="1200"/>
              </a:spcBef>
              <a:spcAft>
                <a:spcPts val="0"/>
              </a:spcAft>
              <a:buNone/>
            </a:pPr>
            <a:r>
              <a:rPr lang="en" sz="1200"/>
              <a:t>mice, and monitors. Basically </a:t>
            </a:r>
            <a:r>
              <a:rPr lang="en" sz="1200"/>
              <a:t>anything</a:t>
            </a:r>
            <a:r>
              <a:rPr lang="en" sz="1200"/>
              <a:t> you</a:t>
            </a:r>
            <a:endParaRPr sz="1200"/>
          </a:p>
          <a:p>
            <a:pPr indent="0" lvl="0" marL="0" rtl="0" algn="l">
              <a:spcBef>
                <a:spcPts val="1200"/>
              </a:spcBef>
              <a:spcAft>
                <a:spcPts val="1200"/>
              </a:spcAft>
              <a:buNone/>
            </a:pPr>
            <a:r>
              <a:rPr lang="en" sz="1200"/>
              <a:t>Can touch is hardware.</a:t>
            </a:r>
            <a:endParaRPr sz="1200"/>
          </a:p>
        </p:txBody>
      </p:sp>
      <p:pic>
        <p:nvPicPr>
          <p:cNvPr id="155" name="Google Shape;155;p21"/>
          <p:cNvPicPr preferRelativeResize="0"/>
          <p:nvPr/>
        </p:nvPicPr>
        <p:blipFill>
          <a:blip r:embed="rId3">
            <a:alphaModFix/>
          </a:blip>
          <a:stretch>
            <a:fillRect/>
          </a:stretch>
        </p:blipFill>
        <p:spPr>
          <a:xfrm>
            <a:off x="3395425" y="1584325"/>
            <a:ext cx="5748577" cy="3559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